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7" r:id="rId2"/>
    <p:sldId id="319" r:id="rId3"/>
    <p:sldId id="312" r:id="rId4"/>
    <p:sldId id="313" r:id="rId5"/>
    <p:sldId id="314" r:id="rId6"/>
    <p:sldId id="315" r:id="rId7"/>
    <p:sldId id="316" r:id="rId8"/>
    <p:sldId id="346" r:id="rId9"/>
    <p:sldId id="317" r:id="rId10"/>
    <p:sldId id="340" r:id="rId11"/>
    <p:sldId id="341" r:id="rId12"/>
    <p:sldId id="342" r:id="rId13"/>
    <p:sldId id="325" r:id="rId14"/>
    <p:sldId id="343" r:id="rId15"/>
    <p:sldId id="344" r:id="rId16"/>
    <p:sldId id="327" r:id="rId17"/>
    <p:sldId id="345" r:id="rId18"/>
    <p:sldId id="347" r:id="rId19"/>
    <p:sldId id="349" r:id="rId20"/>
    <p:sldId id="350" r:id="rId21"/>
    <p:sldId id="351" r:id="rId22"/>
    <p:sldId id="352" r:id="rId23"/>
    <p:sldId id="353" r:id="rId24"/>
    <p:sldId id="354" r:id="rId25"/>
    <p:sldId id="355" r:id="rId26"/>
    <p:sldId id="356" r:id="rId27"/>
    <p:sldId id="362" r:id="rId28"/>
    <p:sldId id="363" r:id="rId29"/>
    <p:sldId id="364" r:id="rId30"/>
    <p:sldId id="365" r:id="rId31"/>
    <p:sldId id="366" r:id="rId32"/>
    <p:sldId id="367" r:id="rId33"/>
    <p:sldId id="360" r:id="rId34"/>
    <p:sldId id="334" r:id="rId35"/>
    <p:sldId id="333" r:id="rId36"/>
    <p:sldId id="335" r:id="rId37"/>
    <p:sldId id="336" r:id="rId38"/>
    <p:sldId id="337" r:id="rId39"/>
    <p:sldId id="330" r:id="rId40"/>
    <p:sldId id="331" r:id="rId41"/>
    <p:sldId id="332" r:id="rId42"/>
    <p:sldId id="361" r:id="rId43"/>
    <p:sldId id="369" r:id="rId44"/>
    <p:sldId id="370" r:id="rId45"/>
    <p:sldId id="371" r:id="rId46"/>
    <p:sldId id="372" r:id="rId47"/>
    <p:sldId id="373" r:id="rId48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שער" id="{16F16C8E-9F7A-494D-A6C7-4427D8367C67}">
          <p14:sldIdLst>
            <p14:sldId id="257"/>
          </p14:sldIdLst>
        </p14:section>
        <p14:section name="הקדמה" id="{CECF226D-A2B7-430B-BC1A-B8AAE86F507A}">
          <p14:sldIdLst>
            <p14:sldId id="319"/>
          </p14:sldIdLst>
        </p14:section>
        <p14:section name="ההתקנה עצמה" id="{D3D9158F-36B0-4CA7-A7BC-9EEAEDC79CF2}">
          <p14:sldIdLst>
            <p14:sldId id="312"/>
            <p14:sldId id="313"/>
            <p14:sldId id="314"/>
            <p14:sldId id="315"/>
            <p14:sldId id="316"/>
            <p14:sldId id="346"/>
            <p14:sldId id="317"/>
          </p14:sldIdLst>
        </p14:section>
        <p14:section name="התאמת LyX לעבודה בעברית" id="{825E3314-86B1-44A3-A0D6-CD36719E4291}">
          <p14:sldIdLst>
            <p14:sldId id="340"/>
            <p14:sldId id="341"/>
            <p14:sldId id="342"/>
            <p14:sldId id="325"/>
            <p14:sldId id="343"/>
            <p14:sldId id="344"/>
            <p14:sldId id="327"/>
            <p14:sldId id="345"/>
            <p14:sldId id="347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62"/>
            <p14:sldId id="363"/>
            <p14:sldId id="364"/>
            <p14:sldId id="365"/>
            <p14:sldId id="366"/>
            <p14:sldId id="367"/>
            <p14:sldId id="360"/>
          </p14:sldIdLst>
        </p14:section>
        <p14:section name="התאמות נוספות" id="{F8AC03F5-4DA4-42B6-93C9-240A6DBD36D3}">
          <p14:sldIdLst>
            <p14:sldId id="334"/>
            <p14:sldId id="333"/>
            <p14:sldId id="335"/>
            <p14:sldId id="336"/>
            <p14:sldId id="337"/>
            <p14:sldId id="330"/>
            <p14:sldId id="331"/>
            <p14:sldId id="332"/>
            <p14:sldId id="361"/>
          </p14:sldIdLst>
        </p14:section>
        <p14:section name="בדיקת ההתקנה" id="{1C3CFE53-762E-497E-B0AB-A01B7406E93E}">
          <p14:sldIdLst>
            <p14:sldId id="369"/>
            <p14:sldId id="370"/>
            <p14:sldId id="371"/>
            <p14:sldId id="372"/>
          </p14:sldIdLst>
        </p14:section>
        <p14:section name="מה הלאה?" id="{DCEFD354-75EF-4384-9ABF-74EC935A3296}">
          <p14:sldIdLst>
            <p14:sldId id="37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0000"/>
    <a:srgbClr val="CCCCCC"/>
    <a:srgbClr val="084149"/>
    <a:srgbClr val="EC6A5E"/>
    <a:srgbClr val="118191"/>
    <a:srgbClr val="FFFF66"/>
    <a:srgbClr val="FFCC00"/>
    <a:srgbClr val="0000FF"/>
    <a:srgbClr val="CBC6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0" d="100"/>
          <a:sy n="50" d="100"/>
        </p:scale>
        <p:origin x="2708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96784-DB40-4DA6-B99B-D906856DE0E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0E240-945C-4E10-83C0-32EDED5B5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735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55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עדיף צילום מסך לפני שפותחים את החלון.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45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48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C637F-1F33-F0D2-39DB-51AD88A26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7B1F87-498E-029D-5D10-4AB5F3EEA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9BE6A5-034A-A46E-159D-11CB8D751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08EFF-AFA7-E940-75E9-BCB6DA5CBE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8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09267-0CFE-A9A2-E87D-C65E75911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B7ED96-F05F-EF92-83C5-7D3794707F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815AAC-6277-B705-A189-1CCE3B60EA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63C7C-C3B1-F32D-9B29-93F80F5270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39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58539-E0B6-61FF-9E00-793A9EE95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CC867D-E51D-A090-7066-05A7554E56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860BE0-A38D-75C7-B0D7-2247F76FCA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A667E-E36B-8BE1-E0DE-731A2C77B0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56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92D55-28B8-8630-8DA4-0510EC502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65B805-8CBA-78FC-11CB-3A791CF675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1438ED-7281-5059-2994-DFD214E60F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82160-4A4D-D40A-767E-D927ACF5C3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005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275D1-23AA-64AA-EF03-AC0EB9853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644FDC-8A22-5CDD-6D6F-81008A9C76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BF5C6E-622A-6EBC-F5A3-2CD146BF7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02EA12-AC4D-CCAA-ABDF-B692EEE1B5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88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666C1-08F6-D71B-D56B-D9AC1866B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057F04-F409-E1ED-6BD1-7314C9FC40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9E72EA-4FE2-3AAD-CA9D-EE3D072798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6D899-B28B-FE7C-AE89-E28F2C1B5C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1960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FD7E7-2868-EF51-CD47-C0AB83058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341679-D8D2-4291-097F-10A381695F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4F9CDC-7BC9-24F2-B42B-2C13FBF3E5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90E3B-4F88-63D7-EA62-E9B5FBB891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748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F6496-3CDD-6EE2-4635-A9F6BB5CE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CED160-4F9F-8327-AD0B-3487B6E302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C8A340-8DBD-34AA-763E-3A186C45F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1AE83-D801-BB03-1ED2-1AD1B8DDD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918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1E6E3-848D-DD9F-6C8B-98359D3C4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9F0B07-45DB-48E3-1230-F17E79C4E0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204688-D0D9-D149-ED10-C6C2BAEEED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26610C-967C-A504-0C33-FCB2630514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834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79A36-99F1-5C1E-3354-3833C61C9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99643E-F6DD-05D2-BBC7-78B0DF8A86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14775-D9CD-9E34-D075-79AA5FB80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D6E66-7ABF-D11F-3174-A3AD1B8DA4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71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688D6-FD71-301C-9A00-402B64F8D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B8DD3E-3A32-7853-06DA-C1915385D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0E6BB5-E55E-7A1B-FD47-B787B3FF9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7C465B-ED2F-C43C-9005-71EC13442B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8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AB88F-DC98-635C-1B3B-2CABE07DF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9B8041-3372-C051-AF28-B91EDB37EA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CD1AE5-3E43-4BB5-FB6E-00CA9B1EE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8535D-DBA7-08CD-FD89-D279262706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28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1EDE1-52F3-C7D5-7F5C-96BD313D4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9C683C-48DD-AB37-6EFA-3734376467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20999F-092F-9A7B-2CBF-2208B9896D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75AF2-5D6E-CA76-9712-53CB0E6AC1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23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446A6-EA73-AC78-EBC0-1BF0C4A74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7C3782-1A76-6C26-8CB8-FC51BEFD29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2C0B4-28B0-2EA1-33EA-28D4A6712A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29FFC-3385-C431-9413-A85634D636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44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D2ECF-46D1-1DA0-13BB-26C330A62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892EFE-2FC3-6445-7DBA-A208648733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4F443F-E74A-31C1-D0D4-58F47848DE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B6420-0049-3E1F-5345-958CF3E731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26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713AB-7FB7-CD8D-B019-EA325CA33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68476B-297D-30CB-765D-FAB80487A6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CF9E2E-4065-0C86-4328-CF9994BD3A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A7D12-0606-A7B9-32AE-98DC90A029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338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עדיף בלי התפריט הנפתח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14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4B147-4CA9-8FFF-3040-B95A06093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F2227-1675-1658-CF6D-4E7287788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32DC5-5713-0BBE-007B-8424703FA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023C9-38CB-FC87-FE61-781FE9CA6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DFDCE-8209-E298-91B4-B62F31C4C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843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356C1-06E2-BC7F-3A5E-3D1BB0ACC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6ABCC5-E061-ED5C-889B-6794957F9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F110D-4192-CB1C-41A1-5F9508596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A9AC9-779F-7E5D-C442-07A4AB97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5A565-4DD4-53F3-ABF6-42C0873FF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53322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EA9C74-C364-B616-7322-50DD29EE6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6E073-1FE4-DF38-FA5A-F4B853114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F37DB-29FF-B6B6-3E67-0CB69779C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4540B-AFEE-921B-0D97-268362DE3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8C9A1-8A10-A0B1-22BD-E95D2689E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9825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7C6CD-67E4-ED1A-F769-4305F828B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40FCD-079C-E137-31CE-93CEA8555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3859E-0892-E869-3DE1-CEB780149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FCE72-BBD2-E67F-2AEC-54BB5E951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FFA7A-8773-30F8-7890-50C210066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20085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02D1-8940-64F0-AE18-459FB60C5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35EF8-CA2F-B3A9-D059-500474DB2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B721F-C23B-38C8-2358-77AAABD1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7FED4-9A1A-160A-FE1D-7E3DC09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34174-B449-9270-31C1-B6E64E72F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9155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0D9A-746C-B2F0-FD46-058D5AF52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B9F3D-62FA-B50F-85F4-83C932ED9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A46DA-1CBA-3338-3FEA-84F6D24E0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56F91-5675-435F-8B5E-5C907272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54AE0-214A-E5E9-0F33-2B47962D6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4B5C7-44EB-A42F-3C16-3D4E0D87B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28468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9C34-9A91-6A6A-F12C-09D5AD7A2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6C04A-6EAC-0040-7F87-FE7DD54E9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91B28-A6FF-D501-055A-0DC9738E2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219C85-55BE-498E-F9D0-37F646A6B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E10844-6C76-0458-A088-7C10F1CC47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46C7EC-D724-316E-6C38-F16085F54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C546EE-5454-EA91-2301-461738442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7D6C98-4818-4473-8812-814809C4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81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513C5-7457-5281-92DF-EA682F253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08A3FE-B7F8-F410-A6C5-CBA8D7D1D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4D0B8-E8D4-55F3-E5F2-4A767EFA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329DFB-42BA-448F-66D4-F5946F20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7836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438D1B-2069-6EF4-804F-82A9A1C1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4F7BA2-F5A1-F75B-BA48-959BF1AED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88536-655A-74F8-B1C5-9E5F9EBF6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00064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140EB-FC4C-6507-ABD1-A0C747064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2C256-4605-7755-49B8-562E8E534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3154E-640A-681A-8995-28DE81DB4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E91482-28D7-FF09-B574-21A18027D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E9DCA-B961-0FF0-B4AE-DEC002DF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7E21D-698F-181D-ED61-7C70DAFC3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88798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D8DDA-88F8-0A54-2E93-6A3BC613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0CE2AC-AD54-84B4-B63F-259107FB9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A12C6-8C21-7F0C-7C0F-7F06E5FF9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364CA5-7073-7AAD-5B3E-EE58FCC2A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037CC-ECA3-3127-6664-659709AE9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48FF3-CFBA-1E3C-30B4-74F38467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68140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F0ACA0-1260-1DE9-038A-B1F7204DC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38D27-CA23-0D07-CE12-E36825367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BFBF9-349D-2061-5851-CC999173D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90F6-6A35-4A92-8524-B1CF2BC31864}" type="datetimeFigureOut">
              <a:rPr lang="he-IL" smtClean="0"/>
              <a:t>ד'/ניסן/תשפ"ה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88EE2-0082-A300-C682-1A2B33274C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7B2A1-31DC-B5E9-655D-CE7A53AB9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848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rayaa.wixsite.com/math/variou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lyx.srayaa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yx.srayaa.com/install/texlive_on_windows/install_LyX.pdf" TargetMode="Externa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43.xml"/><Relationship Id="rId5" Type="http://schemas.openxmlformats.org/officeDocument/2006/relationships/slide" Target="slide34.xml"/><Relationship Id="rId4" Type="http://schemas.openxmlformats.org/officeDocument/2006/relationships/slide" Target="slide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yx.org/Download#toc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lyx.srayaa.com/install/test.lyx" TargetMode="Externa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lyx.srayaa.com/" TargetMode="External"/><Relationship Id="rId2" Type="http://schemas.openxmlformats.org/officeDocument/2006/relationships/hyperlink" Target="https://mkali56.wixsite.com/madlyx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CC42D4-EA17-5F77-6B86-008B51D39758}"/>
              </a:ext>
            </a:extLst>
          </p:cNvPr>
          <p:cNvSpPr txBox="1"/>
          <p:nvPr/>
        </p:nvSpPr>
        <p:spPr>
          <a:xfrm>
            <a:off x="5147351" y="3429000"/>
            <a:ext cx="1897295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שריה אנסבכר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7D8B67-D71A-3293-601E-A8D6E808FE8C}"/>
              </a:ext>
            </a:extLst>
          </p:cNvPr>
          <p:cNvSpPr txBox="1"/>
          <p:nvPr/>
        </p:nvSpPr>
        <p:spPr>
          <a:xfrm>
            <a:off x="3568557" y="1859340"/>
            <a:ext cx="5054885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התקנת </a:t>
            </a:r>
            <a:r>
              <a:rPr lang="en-US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endParaRPr lang="he-IL" sz="4800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  <a:p>
            <a:pPr algn="ctr" rtl="1"/>
            <a:r>
              <a:rPr lang="he-IL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על </a:t>
            </a:r>
            <a:r>
              <a:rPr lang="en-US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Mac</a:t>
            </a:r>
            <a:endParaRPr lang="he-IL" sz="4800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FDD3D-F095-4F53-5CD6-554D51BF3B5B}"/>
              </a:ext>
            </a:extLst>
          </p:cNvPr>
          <p:cNvSpPr txBox="1"/>
          <p:nvPr/>
        </p:nvSpPr>
        <p:spPr>
          <a:xfrm>
            <a:off x="3614984" y="5460325"/>
            <a:ext cx="4962027" cy="130420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מדריך זה הוא חלק מסדרת מדריכים המופיעה באתר:</a:t>
            </a:r>
            <a:endParaRPr lang="en-US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  <a:p>
            <a:pPr algn="ctr" rtl="1">
              <a:lnSpc>
                <a:spcPct val="150000"/>
              </a:lnSpc>
            </a:pP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עִבְלִיקְס - </a:t>
            </a: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בעברית</a:t>
            </a:r>
          </a:p>
          <a:p>
            <a:pPr algn="ctr" rtl="1">
              <a:lnSpc>
                <a:spcPct val="150000"/>
              </a:lnSpc>
            </a:pP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  <a:hlinkClick r:id="rId3"/>
              </a:rPr>
              <a:t>https://</a:t>
            </a: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  <a:hlinkClick r:id="rId4"/>
              </a:rPr>
              <a:t>lyx.srayaa.com</a:t>
            </a:r>
            <a:endParaRPr lang="he-IL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33713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58227-C59B-E0C1-3AE1-C06B53503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F05D92B-C8B6-0BE1-B67A-BD9F261CB53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72EB08-71AC-8245-EDD5-CC2D01DB2D8F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אם שפת הממשק של המחשב היא עברית, סביר להניח שגם הממשק של התוכנה יהיה בעברית (כמתואר בצילום המסך); אחרת, נעבור לשקופית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 action="ppaction://hlinksldjump"/>
              </a:rPr>
              <a:t>#34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D23D69-8726-BA86-FFF7-5812221C28F1}"/>
              </a:ext>
            </a:extLst>
          </p:cNvPr>
          <p:cNvSpPr txBox="1"/>
          <p:nvPr/>
        </p:nvSpPr>
        <p:spPr>
          <a:xfrm>
            <a:off x="3915234" y="3013501"/>
            <a:ext cx="4361531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48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B517C7-13E7-2DE0-69FD-0C74F7AC1041}"/>
              </a:ext>
            </a:extLst>
          </p:cNvPr>
          <p:cNvGrpSpPr/>
          <p:nvPr/>
        </p:nvGrpSpPr>
        <p:grpSpPr>
          <a:xfrm>
            <a:off x="1249869" y="1889237"/>
            <a:ext cx="10401175" cy="4968764"/>
            <a:chOff x="1249869" y="1889237"/>
            <a:chExt cx="10401175" cy="49687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B9E9F09-8D88-C4F5-645D-DDDE9FF37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b="23057"/>
            <a:stretch/>
          </p:blipFill>
          <p:spPr>
            <a:xfrm>
              <a:off x="1249869" y="2031327"/>
              <a:ext cx="9692259" cy="4826674"/>
            </a:xfrm>
            <a:prstGeom prst="rect">
              <a:avLst/>
            </a:prstGeom>
          </p:spPr>
        </p:pic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233A0672-4ED5-C7C1-ED7D-0B4663244176}"/>
                </a:ext>
              </a:extLst>
            </p:cNvPr>
            <p:cNvSpPr/>
            <p:nvPr/>
          </p:nvSpPr>
          <p:spPr>
            <a:xfrm flipH="1">
              <a:off x="10859936" y="1889237"/>
              <a:ext cx="791108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AF5F3B2-A28E-7253-07AD-C486776575CF}"/>
                </a:ext>
              </a:extLst>
            </p:cNvPr>
            <p:cNvSpPr/>
            <p:nvPr/>
          </p:nvSpPr>
          <p:spPr>
            <a:xfrm>
              <a:off x="7633700" y="2031326"/>
              <a:ext cx="3126096" cy="239263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743334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4DF9A-C3AC-588C-4571-0B1D3FD5C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A2FF8D5-B320-904C-4669-583771AB9ED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40DB4E-AA08-1121-39A7-BBA350D109E2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אנחנו לא רוצים שזה יהיה המצב, משום שבכל המדריכים שנראה בהמשך יהיו צילומי מסך באנגלית. לכן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"העדפות" ...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5D12E65-7FEF-210F-0328-87479EE3E80D}"/>
              </a:ext>
            </a:extLst>
          </p:cNvPr>
          <p:cNvGrpSpPr/>
          <p:nvPr/>
        </p:nvGrpSpPr>
        <p:grpSpPr>
          <a:xfrm>
            <a:off x="1249869" y="2031327"/>
            <a:ext cx="9692259" cy="4826674"/>
            <a:chOff x="1249869" y="2031327"/>
            <a:chExt cx="9692259" cy="482667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708F8D-8869-E545-8F3C-818960F44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69" y="2031327"/>
              <a:ext cx="9692259" cy="4826674"/>
            </a:xfrm>
            <a:prstGeom prst="rect">
              <a:avLst/>
            </a:prstGeom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7423782C-AE7B-39D8-5616-1A510B8C7103}"/>
                </a:ext>
              </a:extLst>
            </p:cNvPr>
            <p:cNvSpPr/>
            <p:nvPr/>
          </p:nvSpPr>
          <p:spPr>
            <a:xfrm>
              <a:off x="8548097" y="2357920"/>
              <a:ext cx="86838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1E51C50-B06B-5864-B515-74F46875A7A8}"/>
                </a:ext>
              </a:extLst>
            </p:cNvPr>
            <p:cNvSpPr/>
            <p:nvPr/>
          </p:nvSpPr>
          <p:spPr>
            <a:xfrm>
              <a:off x="9524144" y="2454120"/>
              <a:ext cx="1160979" cy="28994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649450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0C83A-FABA-1FDE-6B2D-7B8942BB1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1B8CFE-DE6F-CC90-5C5F-F80C359EE7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3060"/>
          <a:stretch/>
        </p:blipFill>
        <p:spPr>
          <a:xfrm>
            <a:off x="1249489" y="2031326"/>
            <a:ext cx="9692640" cy="48266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445A1A9-FD71-3726-8AFB-D85FD06B6B4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4245F-6886-06B3-ED15-5FEBE6B2C786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ובחלון שנפתח נלחץ על "הגדרות שפה".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28597DB-CBC0-A5A7-8EBD-3DD94D96C211}"/>
              </a:ext>
            </a:extLst>
          </p:cNvPr>
          <p:cNvSpPr/>
          <p:nvPr/>
        </p:nvSpPr>
        <p:spPr>
          <a:xfrm>
            <a:off x="719190" y="3793005"/>
            <a:ext cx="888935" cy="482344"/>
          </a:xfrm>
          <a:prstGeom prst="rightArrow">
            <a:avLst>
              <a:gd name="adj1" fmla="val 50000"/>
              <a:gd name="adj2" fmla="val 81951"/>
            </a:avLst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E8A6AF-D3B7-5D77-6B03-80A3A8758F56}"/>
              </a:ext>
            </a:extLst>
          </p:cNvPr>
          <p:cNvSpPr/>
          <p:nvPr/>
        </p:nvSpPr>
        <p:spPr>
          <a:xfrm>
            <a:off x="1732833" y="3917594"/>
            <a:ext cx="580490" cy="233166"/>
          </a:xfrm>
          <a:prstGeom prst="rect">
            <a:avLst/>
          </a:prstGeom>
          <a:noFill/>
          <a:ln w="57150">
            <a:solidFill>
              <a:srgbClr val="8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9537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2BCA4-B374-887D-D5F3-9A65529C59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7378943-7805-6530-94F7-3A2A8C5CE555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64104C-CFD1-7F07-4FFB-C4AEFBE0EF5E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נפתח את תפריט השפות...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60BCF3C-EF08-A189-9276-267C32135624}"/>
              </a:ext>
            </a:extLst>
          </p:cNvPr>
          <p:cNvGrpSpPr/>
          <p:nvPr/>
        </p:nvGrpSpPr>
        <p:grpSpPr>
          <a:xfrm>
            <a:off x="1249870" y="2031327"/>
            <a:ext cx="9692259" cy="4826674"/>
            <a:chOff x="1249870" y="2031327"/>
            <a:chExt cx="9692259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1E1DF84-2B50-8B6E-FD8D-4146900B4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70" y="2031327"/>
              <a:ext cx="9692259" cy="482667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DD4846E-2871-0C4E-89CE-0AC3D6EA68C0}"/>
                </a:ext>
              </a:extLst>
            </p:cNvPr>
            <p:cNvSpPr/>
            <p:nvPr/>
          </p:nvSpPr>
          <p:spPr>
            <a:xfrm>
              <a:off x="3905299" y="2759585"/>
              <a:ext cx="995473" cy="23019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677A283E-9C5E-B10F-EAD0-3ED0BE4A53F5}"/>
                </a:ext>
              </a:extLst>
            </p:cNvPr>
            <p:cNvSpPr/>
            <p:nvPr/>
          </p:nvSpPr>
          <p:spPr>
            <a:xfrm flipH="1">
              <a:off x="5034338" y="2633510"/>
              <a:ext cx="79795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4250511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00A17-A304-16C7-04EC-267482FFB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577F749-76F7-1AF3-CFCB-4824F22EEC3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33C76-BC5A-0788-F239-E8DDFC098BAE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ונבחר בשפה האנגלית.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F610485-AFF4-E66D-D739-25A8D737539D}"/>
              </a:ext>
            </a:extLst>
          </p:cNvPr>
          <p:cNvGrpSpPr/>
          <p:nvPr/>
        </p:nvGrpSpPr>
        <p:grpSpPr>
          <a:xfrm>
            <a:off x="1249870" y="2031327"/>
            <a:ext cx="9692259" cy="4826673"/>
            <a:chOff x="1249870" y="2031327"/>
            <a:chExt cx="9692259" cy="48266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920C66E-244B-EA82-D7CB-84CE7EAD0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70" y="2031327"/>
              <a:ext cx="9692259" cy="4826673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979BB92-EA25-91C8-5032-B878E95214D4}"/>
                </a:ext>
              </a:extLst>
            </p:cNvPr>
            <p:cNvSpPr/>
            <p:nvPr/>
          </p:nvSpPr>
          <p:spPr>
            <a:xfrm>
              <a:off x="3812833" y="2841777"/>
              <a:ext cx="995473" cy="23019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1094B919-234A-8340-A0A5-E3F53DE5CED0}"/>
                </a:ext>
              </a:extLst>
            </p:cNvPr>
            <p:cNvSpPr/>
            <p:nvPr/>
          </p:nvSpPr>
          <p:spPr>
            <a:xfrm flipH="1">
              <a:off x="4941872" y="2715702"/>
              <a:ext cx="79795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953396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B2C58-516B-BBC0-1ED4-68A02BB01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0FC074C-D71C-C4C2-5255-991E9341424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163A69-A170-13E5-9324-16214F2360A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בחלון הקטן שנפתח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84868BF-FA76-C2B4-2522-2D86E278B7FA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D77C67B-02A6-5427-AB99-00ACF09FC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D2286A-D3E2-E25A-6A6B-EBD8C48F8C60}"/>
                </a:ext>
              </a:extLst>
            </p:cNvPr>
            <p:cNvSpPr/>
            <p:nvPr/>
          </p:nvSpPr>
          <p:spPr>
            <a:xfrm>
              <a:off x="5189567" y="4515323"/>
              <a:ext cx="533133" cy="2210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1A2C19F-2C88-23BA-F0F8-AE60409EDB3D}"/>
                </a:ext>
              </a:extLst>
            </p:cNvPr>
            <p:cNvSpPr/>
            <p:nvPr/>
          </p:nvSpPr>
          <p:spPr>
            <a:xfrm>
              <a:off x="4219245" y="4389817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307016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1C5D1-1129-6632-18B9-98FE2DE58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E3E750C-48C6-7463-B677-D18DD6BEC67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140914-AADF-E4B4-2F1F-B4C0F2C2DD68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וגם בחלון הגדול יותר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D8EBBDD-3784-1DBF-AAAF-30DDE75BB222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CCEC551-4A63-5BF7-0E7A-100320E0A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C07F546-5AE5-0665-9E6F-EF24EFD5823E}"/>
                </a:ext>
              </a:extLst>
            </p:cNvPr>
            <p:cNvSpPr/>
            <p:nvPr/>
          </p:nvSpPr>
          <p:spPr>
            <a:xfrm>
              <a:off x="7049194" y="6241381"/>
              <a:ext cx="533133" cy="2210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864A0139-5DEF-BE63-D7FB-C5FB6F65C4D8}"/>
                </a:ext>
              </a:extLst>
            </p:cNvPr>
            <p:cNvSpPr/>
            <p:nvPr/>
          </p:nvSpPr>
          <p:spPr>
            <a:xfrm flipH="1">
              <a:off x="7685066" y="6110741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75117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63E29-57C7-F884-BFCB-52D88D6EE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B6A814B-C870-6B8C-61E1-F04E6A877CD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D8C7B-BCBA-E34E-2C1B-5DB06BEE3EB2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נסגור את התוכנה ונפתח אותה מחדש כדי שהשינויים יחולו במלואם.</a:t>
            </a:r>
          </a:p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69F0B5-7418-85CE-EFA1-8590DF19B6FE}"/>
              </a:ext>
            </a:extLst>
          </p:cNvPr>
          <p:cNvGrpSpPr/>
          <p:nvPr/>
        </p:nvGrpSpPr>
        <p:grpSpPr>
          <a:xfrm>
            <a:off x="6677898" y="2027159"/>
            <a:ext cx="3780890" cy="2381427"/>
            <a:chOff x="7140842" y="2031326"/>
            <a:chExt cx="3780890" cy="238142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BA305F1-657C-29E9-2BF5-4CCD8862A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4466" t="35656" r="34522" b="29620"/>
            <a:stretch/>
          </p:blipFill>
          <p:spPr>
            <a:xfrm>
              <a:off x="7140842" y="2031326"/>
              <a:ext cx="3780890" cy="238142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38D8454-B844-DCA2-4642-14377D1536A5}"/>
                </a:ext>
              </a:extLst>
            </p:cNvPr>
            <p:cNvSpPr/>
            <p:nvPr/>
          </p:nvSpPr>
          <p:spPr>
            <a:xfrm>
              <a:off x="8754446" y="3481504"/>
              <a:ext cx="913536" cy="258289"/>
            </a:xfrm>
            <a:prstGeom prst="rect">
              <a:avLst/>
            </a:prstGeom>
            <a:noFill/>
            <a:ln w="57150">
              <a:solidFill>
                <a:srgbClr val="08414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74160E44-6CE4-6827-F828-D6125ACDB23F}"/>
                </a:ext>
              </a:extLst>
            </p:cNvPr>
            <p:cNvSpPr/>
            <p:nvPr/>
          </p:nvSpPr>
          <p:spPr>
            <a:xfrm flipH="1">
              <a:off x="9729441" y="3369476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0841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4C7B92D-A18C-B371-D980-62C84C63528D}"/>
              </a:ext>
            </a:extLst>
          </p:cNvPr>
          <p:cNvSpPr txBox="1"/>
          <p:nvPr/>
        </p:nvSpPr>
        <p:spPr>
          <a:xfrm flipH="1">
            <a:off x="2876610" y="2027159"/>
            <a:ext cx="2862918" cy="830997"/>
          </a:xfrm>
          <a:prstGeom prst="rect">
            <a:avLst/>
          </a:prstGeom>
          <a:solidFill>
            <a:srgbClr val="CCCCCC"/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שימו לב להבדל בין התמונות.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93A0734-41C3-6251-DB93-F20B9C9AC73D}"/>
              </a:ext>
            </a:extLst>
          </p:cNvPr>
          <p:cNvGrpSpPr/>
          <p:nvPr/>
        </p:nvGrpSpPr>
        <p:grpSpPr>
          <a:xfrm>
            <a:off x="1958637" y="3567322"/>
            <a:ext cx="3780891" cy="2381427"/>
            <a:chOff x="1270268" y="3571489"/>
            <a:chExt cx="3780891" cy="23814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BB7E211-6551-8A63-6EC4-BFB6E3702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4466" t="35656" r="34522" b="29620"/>
            <a:stretch/>
          </p:blipFill>
          <p:spPr>
            <a:xfrm>
              <a:off x="1270268" y="3571489"/>
              <a:ext cx="3780891" cy="2381427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13CF0B-0675-E85B-4E76-E101CCB1A4BF}"/>
                </a:ext>
              </a:extLst>
            </p:cNvPr>
            <p:cNvSpPr/>
            <p:nvPr/>
          </p:nvSpPr>
          <p:spPr>
            <a:xfrm>
              <a:off x="2947827" y="5010639"/>
              <a:ext cx="936000" cy="258289"/>
            </a:xfrm>
            <a:prstGeom prst="rect">
              <a:avLst/>
            </a:prstGeom>
            <a:noFill/>
            <a:ln w="57150">
              <a:solidFill>
                <a:srgbClr val="08414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E17F7962-4133-2F21-9AAA-749192ACCAF8}"/>
                </a:ext>
              </a:extLst>
            </p:cNvPr>
            <p:cNvSpPr/>
            <p:nvPr/>
          </p:nvSpPr>
          <p:spPr>
            <a:xfrm flipH="1">
              <a:off x="3943370" y="4898611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0841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899868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0B809-6560-C3BA-726B-E6D49DB2C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A3CDD0F-588F-C614-CE16-A395B2D5411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346AFD-326A-92C4-0EF7-0F64DDDAD811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נמשיך בהגדרות: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Preferences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ובחלון שנפתח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Language Settings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FB13651-B284-51E7-CFC9-E4E27D73F443}"/>
              </a:ext>
            </a:extLst>
          </p:cNvPr>
          <p:cNvGrpSpPr/>
          <p:nvPr/>
        </p:nvGrpSpPr>
        <p:grpSpPr>
          <a:xfrm>
            <a:off x="635208" y="1914730"/>
            <a:ext cx="11038047" cy="4943271"/>
            <a:chOff x="635208" y="1914730"/>
            <a:chExt cx="11038047" cy="49432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9C9B9E-24EC-003F-220F-13E50B574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2B721ACA-AB73-8574-B9DF-8AC27EB7DCB4}"/>
                </a:ext>
              </a:extLst>
            </p:cNvPr>
            <p:cNvSpPr/>
            <p:nvPr/>
          </p:nvSpPr>
          <p:spPr>
            <a:xfrm>
              <a:off x="8536034" y="2356672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20A62DD-5872-801B-2353-B318B2ECFEFD}"/>
                </a:ext>
              </a:extLst>
            </p:cNvPr>
            <p:cNvSpPr/>
            <p:nvPr/>
          </p:nvSpPr>
          <p:spPr>
            <a:xfrm>
              <a:off x="10325540" y="2026779"/>
              <a:ext cx="369857" cy="227321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4391F4D7-3C10-E7F7-8086-6BF460406E4B}"/>
                </a:ext>
              </a:extLst>
            </p:cNvPr>
            <p:cNvSpPr/>
            <p:nvPr/>
          </p:nvSpPr>
          <p:spPr>
            <a:xfrm flipH="1">
              <a:off x="10770249" y="1914730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B6722D-FA2A-9446-249E-AE2F5D251D09}"/>
                </a:ext>
              </a:extLst>
            </p:cNvPr>
            <p:cNvSpPr/>
            <p:nvPr/>
          </p:nvSpPr>
          <p:spPr>
            <a:xfrm>
              <a:off x="9513878" y="2479392"/>
              <a:ext cx="1160979" cy="2283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D5905F78-4606-4406-00C1-00EB4153A189}"/>
                </a:ext>
              </a:extLst>
            </p:cNvPr>
            <p:cNvSpPr/>
            <p:nvPr/>
          </p:nvSpPr>
          <p:spPr>
            <a:xfrm>
              <a:off x="635208" y="3788681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BAD4DB-D28E-9A1C-C2E3-4EDDF4FB0219}"/>
                </a:ext>
              </a:extLst>
            </p:cNvPr>
            <p:cNvSpPr/>
            <p:nvPr/>
          </p:nvSpPr>
          <p:spPr>
            <a:xfrm>
              <a:off x="1613053" y="3930518"/>
              <a:ext cx="1006857" cy="20996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073923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B3567-E618-89FE-B95C-5B403B3B4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4D7B7E3-5A01-2AC9-FC3A-2F8ED67D85A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AD6F51-BCA1-8C14-CD8B-385F0F62625A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נתמקד בקטע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Editor Settings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E76B210-04E9-C45D-6B02-AAFA58E3DD0C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0D66F79-BDA8-1500-625E-FA8B1BE70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3CC33AC-1807-E681-5F2B-116AF7C6A93B}"/>
                </a:ext>
              </a:extLst>
            </p:cNvPr>
            <p:cNvSpPr/>
            <p:nvPr/>
          </p:nvSpPr>
          <p:spPr>
            <a:xfrm flipH="1">
              <a:off x="5379703" y="4393076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F0B50A4-3644-AE9C-FB60-3AEB71307C9B}"/>
                </a:ext>
              </a:extLst>
            </p:cNvPr>
            <p:cNvSpPr/>
            <p:nvPr/>
          </p:nvSpPr>
          <p:spPr>
            <a:xfrm>
              <a:off x="2815126" y="4362470"/>
              <a:ext cx="2496616" cy="52702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535931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B5125C4-4DE1-5C03-8457-72CE8B2C70D3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הקדמה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8D90E9-DBC9-AAEE-1FC0-318341FD0FF5}"/>
              </a:ext>
            </a:extLst>
          </p:cNvPr>
          <p:cNvSpPr txBox="1"/>
          <p:nvPr/>
        </p:nvSpPr>
        <p:spPr>
          <a:xfrm>
            <a:off x="1249871" y="830997"/>
            <a:ext cx="9692258" cy="452431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נחלק את תהליך ההתקנה לארבע חלקים:</a:t>
            </a:r>
          </a:p>
          <a:p>
            <a:pPr algn="r" rtl="1"/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ההתקנה עצמה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זה נתקין את התוכנה עם כל החלקים הדרושים. ההדרכה בחלק זה מניחה שהתקנתם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MiKTeX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(ולא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TeX Live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), אם התקנתם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TeX Live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גשו למדריך 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/>
              </a:rPr>
              <a:t>הזה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התאמת </a:t>
            </a:r>
            <a:r>
              <a:rPr lang="en-US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LyX</a:t>
            </a: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לעבודה בעברית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כאן נבצע הגדרות הכרחיות עבור עבודה עם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בעברית.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התאמות נוספות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האחרון נמליץ על כמה התאמות נוספות שלדעת הכותב מוסיפות לנוחות העבודה.</a:t>
            </a:r>
            <a:endParaRPr lang="he-IL" sz="24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endParaRPr lang="he-IL" sz="12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בדיקת ההתקנה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זה נבדוק שהכול פועל כראוי.</a:t>
            </a:r>
            <a:endParaRPr lang="he-IL" sz="24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463416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9842D-353A-AB79-D62A-43E37C06A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1AC95B-3E01-6CDB-EFA6-94C50023E9C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D2333-D752-8DC0-DAEC-EA66DA797011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ושם נשנה את תנועת הסמן מ-"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Logical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ל-"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Visual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 שינוי זה גורם לסמן לזוז בצורה אינטואיטיבית, ולא לקבוע (לדוגמה) שחץ שמאלה מזיז את הסמן לתו הקודם בכל שפה (גם אם היא נכתבת מימין לשמאל כבשפה העברית).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873B02-4B7A-3871-795A-61FE7B5EC011}"/>
              </a:ext>
            </a:extLst>
          </p:cNvPr>
          <p:cNvGrpSpPr/>
          <p:nvPr/>
        </p:nvGrpSpPr>
        <p:grpSpPr>
          <a:xfrm>
            <a:off x="1249489" y="2400657"/>
            <a:ext cx="9692640" cy="4457343"/>
            <a:chOff x="1249489" y="2400657"/>
            <a:chExt cx="9692640" cy="44573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3C4F24B-91AE-510D-AD1E-480012DC6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5887" b="23060"/>
            <a:stretch/>
          </p:blipFill>
          <p:spPr>
            <a:xfrm>
              <a:off x="1249489" y="2400657"/>
              <a:ext cx="9692640" cy="4457343"/>
            </a:xfrm>
            <a:prstGeom prst="rect">
              <a:avLst/>
            </a:prstGeom>
          </p:spPr>
        </p:pic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8AD62174-FC55-24ED-CB72-CA0B30BD6E5A}"/>
                </a:ext>
              </a:extLst>
            </p:cNvPr>
            <p:cNvSpPr/>
            <p:nvPr/>
          </p:nvSpPr>
          <p:spPr>
            <a:xfrm flipH="1">
              <a:off x="5379703" y="4393076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BF22689-144D-A779-D7EE-2B46CDD4C59C}"/>
                </a:ext>
              </a:extLst>
            </p:cNvPr>
            <p:cNvSpPr/>
            <p:nvPr/>
          </p:nvSpPr>
          <p:spPr>
            <a:xfrm>
              <a:off x="2815126" y="4362470"/>
              <a:ext cx="2496616" cy="52702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24154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95CE90-FF25-8CA6-F4B1-B9C4DF19E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ABD84A-705E-F3C7-FDB4-029D6DF3A70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DDBFC-43C3-1E09-23A4-2299CDAACBB7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מכן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Keyboard/Mouse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AE02574-553C-AD0E-93CD-C15F34436553}"/>
              </a:ext>
            </a:extLst>
          </p:cNvPr>
          <p:cNvGrpSpPr/>
          <p:nvPr/>
        </p:nvGrpSpPr>
        <p:grpSpPr>
          <a:xfrm>
            <a:off x="636997" y="2031327"/>
            <a:ext cx="10305132" cy="4826674"/>
            <a:chOff x="636997" y="2031327"/>
            <a:chExt cx="10305132" cy="48266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D58DF1F-C46A-1E26-2510-23A2E97EA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762962F-94B5-08F5-4399-32E5E61A3BF8}"/>
                </a:ext>
              </a:extLst>
            </p:cNvPr>
            <p:cNvSpPr/>
            <p:nvPr/>
          </p:nvSpPr>
          <p:spPr>
            <a:xfrm>
              <a:off x="636997" y="3636388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ACF7FC2-0F34-DF66-3A23-AB13F0B551BB}"/>
                </a:ext>
              </a:extLst>
            </p:cNvPr>
            <p:cNvSpPr/>
            <p:nvPr/>
          </p:nvSpPr>
          <p:spPr>
            <a:xfrm>
              <a:off x="1633595" y="3552990"/>
              <a:ext cx="1171250" cy="700511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786970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99756-0E8D-2157-4A3D-3265B0FE9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224F36C-0394-C6A6-0EFA-C5309865092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714FD0-7332-6B0B-DBD0-09B924E6973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ליד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Use keyboard map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Browse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(בשורה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Primary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2D8C15-3D54-3481-1D07-AB6AAF3E472E}"/>
              </a:ext>
            </a:extLst>
          </p:cNvPr>
          <p:cNvGrpSpPr/>
          <p:nvPr/>
        </p:nvGrpSpPr>
        <p:grpSpPr>
          <a:xfrm>
            <a:off x="1249488" y="2031327"/>
            <a:ext cx="9692640" cy="4826674"/>
            <a:chOff x="1249488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9C319AB-0A37-8722-9D13-73F01B584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8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A55D3A82-49AE-046B-4D8B-EC40CD9BA559}"/>
                </a:ext>
              </a:extLst>
            </p:cNvPr>
            <p:cNvSpPr/>
            <p:nvPr/>
          </p:nvSpPr>
          <p:spPr>
            <a:xfrm>
              <a:off x="1941817" y="2646569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383B8F1-3012-0FE4-D1E5-4795984B4085}"/>
                </a:ext>
              </a:extLst>
            </p:cNvPr>
            <p:cNvSpPr/>
            <p:nvPr/>
          </p:nvSpPr>
          <p:spPr>
            <a:xfrm>
              <a:off x="2928140" y="2782432"/>
              <a:ext cx="1017136" cy="20734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6231F5F-DC2B-F887-C9C1-3C0391353060}"/>
                </a:ext>
              </a:extLst>
            </p:cNvPr>
            <p:cNvSpPr/>
            <p:nvPr/>
          </p:nvSpPr>
          <p:spPr>
            <a:xfrm>
              <a:off x="6729572" y="2979271"/>
              <a:ext cx="563365" cy="22790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2EB15274-4553-5FB7-DBAA-73556AA47436}"/>
                </a:ext>
              </a:extLst>
            </p:cNvPr>
            <p:cNvSpPr/>
            <p:nvPr/>
          </p:nvSpPr>
          <p:spPr>
            <a:xfrm flipH="1">
              <a:off x="7372887" y="2862323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602258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3C5C1-A1D9-D374-A105-CCF711CFD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C3139AC-D571-0126-4F2C-34F165ABB27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87578-00A2-C05F-1C37-03E11F0DC545}"/>
              </a:ext>
            </a:extLst>
          </p:cNvPr>
          <p:cNvSpPr txBox="1"/>
          <p:nvPr/>
        </p:nvSpPr>
        <p:spPr>
          <a:xfrm>
            <a:off x="1249871" y="841271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בחלון הקטן שנפתח, נגלול אל האות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93E1918-813A-4376-AD91-29B62A713E21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BCA6C3-9E79-96BC-BBF6-8FCA1F92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65B6A2E-3E3F-5A55-CD6D-3FC6263F6C2F}"/>
                </a:ext>
              </a:extLst>
            </p:cNvPr>
            <p:cNvSpPr/>
            <p:nvPr/>
          </p:nvSpPr>
          <p:spPr>
            <a:xfrm>
              <a:off x="4048017" y="4952413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1DFD3BF-C939-D692-A5DD-840BE7FF334C}"/>
                </a:ext>
              </a:extLst>
            </p:cNvPr>
            <p:cNvSpPr/>
            <p:nvPr/>
          </p:nvSpPr>
          <p:spPr>
            <a:xfrm>
              <a:off x="5044614" y="4489806"/>
              <a:ext cx="1982910" cy="140755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49539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D4F02-1159-2C29-D3DF-89509E1FA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AD1ACC5-EC0F-0509-FBFB-5E023AB7C1D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D182C3-6A31-4643-15D9-4A162223430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נבחר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null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E80BB8A-B65C-2B41-281E-E1ED0EB4F498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796F8AD-E131-16A7-B353-A4FE063F3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AB932395-6D5C-751A-0BD4-552BCC58F9A8}"/>
                </a:ext>
              </a:extLst>
            </p:cNvPr>
            <p:cNvSpPr/>
            <p:nvPr/>
          </p:nvSpPr>
          <p:spPr>
            <a:xfrm flipH="1">
              <a:off x="5993069" y="4885631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E2EE712-A6A0-A695-D411-0C5DCF415A1B}"/>
                </a:ext>
              </a:extLst>
            </p:cNvPr>
            <p:cNvSpPr/>
            <p:nvPr/>
          </p:nvSpPr>
          <p:spPr>
            <a:xfrm>
              <a:off x="5424756" y="5034336"/>
              <a:ext cx="458381" cy="18493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5F83CBD7-7C29-B3E8-84B1-32769681BB42}"/>
                </a:ext>
              </a:extLst>
            </p:cNvPr>
            <p:cNvSpPr/>
            <p:nvPr/>
          </p:nvSpPr>
          <p:spPr>
            <a:xfrm>
              <a:off x="5383654" y="6131760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2199A2D-0FE7-2682-C3E8-9DF7EFE11E85}"/>
                </a:ext>
              </a:extLst>
            </p:cNvPr>
            <p:cNvSpPr/>
            <p:nvPr/>
          </p:nvSpPr>
          <p:spPr>
            <a:xfrm>
              <a:off x="6390526" y="6277510"/>
              <a:ext cx="503434" cy="2157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3152241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2FD11-B257-CB61-85CF-0283C6D9C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63F6AC-8260-9959-B98C-D1ACCF510D6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DCB99-E139-19CF-3DEF-103FA53A731F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ושוב (הפעם בשורה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Secondary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Browse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24C9CC-3A8A-D9AC-C6D6-7C92F22B21D8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A38C06C-9FC3-F907-34E3-9B2EFCD64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C1F20F-5C17-B362-F9C3-F7F3902A8901}"/>
                </a:ext>
              </a:extLst>
            </p:cNvPr>
            <p:cNvSpPr/>
            <p:nvPr/>
          </p:nvSpPr>
          <p:spPr>
            <a:xfrm>
              <a:off x="6739846" y="3212310"/>
              <a:ext cx="563365" cy="22790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A1403DC6-142F-01A7-2D9C-E753BB0C807E}"/>
                </a:ext>
              </a:extLst>
            </p:cNvPr>
            <p:cNvSpPr/>
            <p:nvPr/>
          </p:nvSpPr>
          <p:spPr>
            <a:xfrm flipH="1">
              <a:off x="7383161" y="3095362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371668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F8F42-8D9A-0901-6257-C65A2B9F6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29B691-F7B0-E8FF-FA5E-CFC475D0F6C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55CE95-BF13-6F83-16DF-6D9602715781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אך הפעם נבחר ב-"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hebrew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(שוב יש ללחוץ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28AA0D8-6EFB-C920-BBB8-91EC972898C4}"/>
              </a:ext>
            </a:extLst>
          </p:cNvPr>
          <p:cNvGrpSpPr/>
          <p:nvPr/>
        </p:nvGrpSpPr>
        <p:grpSpPr>
          <a:xfrm>
            <a:off x="1249489" y="2020981"/>
            <a:ext cx="9692640" cy="4837019"/>
            <a:chOff x="1249489" y="2020981"/>
            <a:chExt cx="9692640" cy="483701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C63C191-C8C8-A10B-D510-9ABEC3BE7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2895"/>
            <a:stretch/>
          </p:blipFill>
          <p:spPr>
            <a:xfrm>
              <a:off x="1249489" y="2020981"/>
              <a:ext cx="9692640" cy="4837019"/>
            </a:xfrm>
            <a:prstGeom prst="rect">
              <a:avLst/>
            </a:prstGeom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20F56E82-FCCD-9706-F530-24DD4B9B0B6B}"/>
                </a:ext>
              </a:extLst>
            </p:cNvPr>
            <p:cNvSpPr/>
            <p:nvPr/>
          </p:nvSpPr>
          <p:spPr>
            <a:xfrm flipH="1">
              <a:off x="6136905" y="4762345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C62F15-0172-F331-F371-14949A5D1E5C}"/>
                </a:ext>
              </a:extLst>
            </p:cNvPr>
            <p:cNvSpPr/>
            <p:nvPr/>
          </p:nvSpPr>
          <p:spPr>
            <a:xfrm>
              <a:off x="5400252" y="4900776"/>
              <a:ext cx="606173" cy="18493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98DFEBED-A5C8-DDCC-DD5D-3EA55B98B795}"/>
                </a:ext>
              </a:extLst>
            </p:cNvPr>
            <p:cNvSpPr/>
            <p:nvPr/>
          </p:nvSpPr>
          <p:spPr>
            <a:xfrm>
              <a:off x="5383654" y="6131760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E3EF78C-BDA5-B496-6B46-3C1C16DC2EB0}"/>
                </a:ext>
              </a:extLst>
            </p:cNvPr>
            <p:cNvSpPr/>
            <p:nvPr/>
          </p:nvSpPr>
          <p:spPr>
            <a:xfrm>
              <a:off x="6390526" y="6256962"/>
              <a:ext cx="503434" cy="2157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134902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51CA0-7523-0E2A-F115-264E5C73D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0D459A9-ECF0-7C18-A937-0A33131143B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75743E-0BCF-B3DD-0380-A7F94B0E8210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מכן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Shortcuts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E9BC61-2EA5-80C6-F624-4C3C955B5FF7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959558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181E4-86D4-99F5-AD00-4DC2DC5F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EA976CE-2DE4-7399-D2DF-AB00AB841AC3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6B096C-E9D7-642E-3C26-C12CC4227F9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ליצור קיצור מקשים להחלפת שפה.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AB5630-B3CC-2282-9F22-56492EEB83AD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3064159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2B150-D58C-F0BB-6302-3BFC021E4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CCF99C5-D467-A1CE-1264-7CAC7171D08D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B1CC50-0161-929A-3F31-BD9718414EA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מיד ייפתח חלון קטן שבו נתבקש להקליד את הפקודה ואת קיצור המקשים.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3F1480-5E37-F6DF-CA4B-18F54588C574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830654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E4547-5DA7-EA02-D4AA-E1BA8E35F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B943D85-6D5D-CF37-3AFC-DB4B9359ACC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27648-DF02-4BFA-4DB7-9B62695604F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ניכנס לכתובת: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/>
              </a:rPr>
              <a:t>https://www.lyx.org/Download#toc4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ונוריד את קובץ ההתקנה העדכני ע"י לחיצה על הקישור המסומן בצילום המסך: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93413F-872C-14E0-A05A-A6679F507262}"/>
              </a:ext>
            </a:extLst>
          </p:cNvPr>
          <p:cNvGrpSpPr/>
          <p:nvPr/>
        </p:nvGrpSpPr>
        <p:grpSpPr>
          <a:xfrm>
            <a:off x="1770516" y="2031326"/>
            <a:ext cx="8650968" cy="4826674"/>
            <a:chOff x="1770516" y="2031326"/>
            <a:chExt cx="8650968" cy="482667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FDE7210-42C9-2078-D58A-45BE303A2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0898" t="24121" r="11743" b="9512"/>
            <a:stretch/>
          </p:blipFill>
          <p:spPr>
            <a:xfrm>
              <a:off x="1770516" y="2031326"/>
              <a:ext cx="8650968" cy="482667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4893EF-A82A-041A-BD19-3D35151AA74E}"/>
                </a:ext>
              </a:extLst>
            </p:cNvPr>
            <p:cNvSpPr/>
            <p:nvPr/>
          </p:nvSpPr>
          <p:spPr>
            <a:xfrm>
              <a:off x="6431622" y="2339962"/>
              <a:ext cx="2496620" cy="27994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A315BB27-306C-D341-1A40-3922D898A9DF}"/>
                </a:ext>
              </a:extLst>
            </p:cNvPr>
            <p:cNvSpPr/>
            <p:nvPr/>
          </p:nvSpPr>
          <p:spPr>
            <a:xfrm flipH="1">
              <a:off x="9024575" y="2243901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810053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93D20-C80C-DEA3-C4B8-63C34D16B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6912C74-4A55-5ABE-7D0F-F1ACAC6306F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89C581-28DF-1F70-18D6-BD447AE7B30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בשדה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Function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נקליד את הפקודה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language 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hebrew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9BB5C2-4A00-704A-B0BB-63FB407A6500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16885214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F7D3B-F79A-211A-7698-6D731203D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C0FE3F4-20ED-E004-02D2-81133BF08EA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10F02E-6D26-5D8B-B6D0-25427B16EB14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ולאחר מכן נלחץ על הכפתור שמשמאל ל-"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Shortcut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ונבצע את קיצור המקשים שברצוננו להקצות להחלפת שפה (הקיצור המקובל הוא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F12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241835-7085-AABE-4C21-6B324919BD84}"/>
              </a:ext>
            </a:extLst>
          </p:cNvPr>
          <p:cNvSpPr txBox="1"/>
          <p:nvPr/>
        </p:nvSpPr>
        <p:spPr>
          <a:xfrm flipH="1">
            <a:off x="8914361" y="2475829"/>
            <a:ext cx="2912875" cy="2246769"/>
          </a:xfrm>
          <a:prstGeom prst="rect">
            <a:avLst/>
          </a:prstGeom>
          <a:solidFill>
            <a:srgbClr val="CCCCCC">
              <a:alpha val="70000"/>
            </a:srgbClr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במקלדות רבות הלחצן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F12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תפוס ע"י פעולה כגון שמירת מסמך בשם. כדי להפעיל את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F12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נצטרך ללחוץ על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fn+F12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". זה לא קשור ל-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אלא למקלדת ולמחשב.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E284D-6946-1425-595D-87EC9B960284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37823207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26349-8DE8-6EF0-B7D4-17E548BEB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371FD28-1809-1ED1-422F-6DA5A561292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F22608-CAB1-7341-EE44-4343CDDFFCF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הקיצור.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F2300D-E400-D5F0-C1DD-A23F2D9FC221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3352060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19C4A-7E6F-F78C-8D9C-6F82C4776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2919A07-5FD4-ED16-03E8-711EEA3E2B5F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19AC54-40AE-93F9-D44D-3DA0ACEAD1EE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ההגדרות, ובכך סיימנו את ההגדרות ההכרחיות לעבודה בעברית (ההנחיות שבשקופיות הבאות הן המלצות בלבד).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BB6E06-E14E-48EB-F799-ABDB40889BEF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1580730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31F86-9192-9BF6-99E1-138B5186C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2CA8400-73D6-9A04-7A6F-63A4CA8275D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BF22ED-FE15-2615-B2A1-FBD6C3D403E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Control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FBCAE0E-2D76-1FE1-CAD6-4974FD81041B}"/>
              </a:ext>
            </a:extLst>
          </p:cNvPr>
          <p:cNvGrpSpPr/>
          <p:nvPr/>
        </p:nvGrpSpPr>
        <p:grpSpPr>
          <a:xfrm>
            <a:off x="569036" y="1661994"/>
            <a:ext cx="10373092" cy="5196006"/>
            <a:chOff x="569036" y="1661994"/>
            <a:chExt cx="10373092" cy="519600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FBF453E-419E-50B9-A67B-3DF68C814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17169"/>
            <a:stretch/>
          </p:blipFill>
          <p:spPr>
            <a:xfrm>
              <a:off x="1249870" y="1661994"/>
              <a:ext cx="9692258" cy="5196006"/>
            </a:xfrm>
            <a:prstGeom prst="rect">
              <a:avLst/>
            </a:prstGeom>
          </p:spPr>
        </p:pic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4E62B78F-F662-C55C-E2D2-D7E4FB582253}"/>
                </a:ext>
              </a:extLst>
            </p:cNvPr>
            <p:cNvSpPr/>
            <p:nvPr/>
          </p:nvSpPr>
          <p:spPr>
            <a:xfrm>
              <a:off x="569036" y="3288274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A772F3C-3096-D0C8-FB6B-63915B4CE613}"/>
                </a:ext>
              </a:extLst>
            </p:cNvPr>
            <p:cNvSpPr/>
            <p:nvPr/>
          </p:nvSpPr>
          <p:spPr>
            <a:xfrm>
              <a:off x="1592500" y="3230573"/>
              <a:ext cx="1171250" cy="6530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9491574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1792B-71CA-A72A-E34D-639235754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8CA822-5D81-7DC5-7E7E-3C51063EFA1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7C630F-B893-80F8-A7E5-8CE76BD95D83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ונסמן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את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Scroll below end of document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בכך יתאפשר לנו להמשיך לגלול את המסך גם בסוף המסמך, כך שהשורה האחרונה תופיע בגובה סביר על המסך (ולא בתחתיתו).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6C54B7-3CDB-494A-CB00-9F4927B9B69A}"/>
              </a:ext>
            </a:extLst>
          </p:cNvPr>
          <p:cNvGrpSpPr/>
          <p:nvPr/>
        </p:nvGrpSpPr>
        <p:grpSpPr>
          <a:xfrm>
            <a:off x="1249870" y="2400655"/>
            <a:ext cx="9692258" cy="4457346"/>
            <a:chOff x="1249870" y="2400655"/>
            <a:chExt cx="9692258" cy="445734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15AD4B4-2F8C-6153-463E-CA1FFA580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1775" b="17170"/>
            <a:stretch/>
          </p:blipFill>
          <p:spPr>
            <a:xfrm>
              <a:off x="1249870" y="2400655"/>
              <a:ext cx="9692258" cy="445734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409EED7-B90F-7ABB-FF94-1FA245A2DD3F}"/>
                </a:ext>
              </a:extLst>
            </p:cNvPr>
            <p:cNvSpPr/>
            <p:nvPr/>
          </p:nvSpPr>
          <p:spPr>
            <a:xfrm>
              <a:off x="2897312" y="2686537"/>
              <a:ext cx="1438382" cy="19022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8789C1E-CFE2-10E0-F8EE-D620BE646973}"/>
                </a:ext>
              </a:extLst>
            </p:cNvPr>
            <p:cNvSpPr/>
            <p:nvPr/>
          </p:nvSpPr>
          <p:spPr>
            <a:xfrm flipH="1">
              <a:off x="4413396" y="2542987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5641248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155D0-880F-F82E-C8A9-CC7B61FF2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838973-43F0-7918-A772-94E1585DE45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CB5A91-C2B0-9836-4829-B553C40572B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Look &amp; feel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Document Handling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1AFF0A-F976-959B-FA0E-2D68C39CDBC0}"/>
              </a:ext>
            </a:extLst>
          </p:cNvPr>
          <p:cNvGrpSpPr/>
          <p:nvPr/>
        </p:nvGrpSpPr>
        <p:grpSpPr>
          <a:xfrm>
            <a:off x="620406" y="2031326"/>
            <a:ext cx="10321723" cy="4826674"/>
            <a:chOff x="620406" y="2031326"/>
            <a:chExt cx="10321723" cy="482667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5EABC69-13DB-C076-966E-4F265BF06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23057"/>
            <a:stretch/>
          </p:blipFill>
          <p:spPr>
            <a:xfrm>
              <a:off x="1249871" y="2031326"/>
              <a:ext cx="9692258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30513592-6943-C139-BA6B-CAEF170C536A}"/>
                </a:ext>
              </a:extLst>
            </p:cNvPr>
            <p:cNvSpPr/>
            <p:nvPr/>
          </p:nvSpPr>
          <p:spPr>
            <a:xfrm>
              <a:off x="620406" y="2959506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698532-DDAC-0904-9059-FC56C593FC65}"/>
                </a:ext>
              </a:extLst>
            </p:cNvPr>
            <p:cNvSpPr/>
            <p:nvPr/>
          </p:nvSpPr>
          <p:spPr>
            <a:xfrm>
              <a:off x="1592500" y="2856217"/>
              <a:ext cx="1171250" cy="76029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426230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9EB8A-47A7-4AC8-7E29-D67F5CA06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2DD2DC1-796E-9071-2CEF-7A8C8BC61EA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E0F914-0F65-ABE7-47DD-F59AA95A5EB4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ושם נסיר את סימון ה-"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מן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Backup 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orginal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file when saving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בכך נמנע מ-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להחזיק את כל מסמך בשני עותקים: אחד כפי שהיה לפני השמירה האחרונה, והאחר כפי שהוא לאחריה.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962181-E651-6EB7-E086-5D3BE06A795E}"/>
              </a:ext>
            </a:extLst>
          </p:cNvPr>
          <p:cNvGrpSpPr/>
          <p:nvPr/>
        </p:nvGrpSpPr>
        <p:grpSpPr>
          <a:xfrm>
            <a:off x="1249871" y="2400656"/>
            <a:ext cx="9692258" cy="4457343"/>
            <a:chOff x="1249871" y="2400656"/>
            <a:chExt cx="9692258" cy="44573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0764B3E-6C0A-7C2D-57C9-2942C22CB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887" b="23057"/>
            <a:stretch/>
          </p:blipFill>
          <p:spPr>
            <a:xfrm>
              <a:off x="1249871" y="2400656"/>
              <a:ext cx="9692258" cy="4457343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C6DA180-F7B4-40D0-4505-6452C0BA6748}"/>
                </a:ext>
              </a:extLst>
            </p:cNvPr>
            <p:cNvSpPr/>
            <p:nvPr/>
          </p:nvSpPr>
          <p:spPr>
            <a:xfrm>
              <a:off x="2907587" y="3492855"/>
              <a:ext cx="1849346" cy="17466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5F6FFF74-0FF8-B758-1C00-1B0C7FE47E82}"/>
                </a:ext>
              </a:extLst>
            </p:cNvPr>
            <p:cNvSpPr/>
            <p:nvPr/>
          </p:nvSpPr>
          <p:spPr>
            <a:xfrm flipH="1">
              <a:off x="4834635" y="3364919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9119596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00138-57AB-AB5E-40B8-3DE93B00F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374DDF2-5E84-4613-5181-A59C0FA4EC4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105FDAD-00F7-EE9F-6E7F-24E2D844DD89}"/>
              </a:ext>
            </a:extLst>
          </p:cNvPr>
          <p:cNvGrpSpPr/>
          <p:nvPr/>
        </p:nvGrpSpPr>
        <p:grpSpPr>
          <a:xfrm>
            <a:off x="2254101" y="2031326"/>
            <a:ext cx="7644811" cy="4826674"/>
            <a:chOff x="2254101" y="2031326"/>
            <a:chExt cx="7644811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C54C75-7711-1DEF-9B91-D6009351A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8" t="8478" r="15485" b="29935"/>
            <a:stretch/>
          </p:blipFill>
          <p:spPr>
            <a:xfrm>
              <a:off x="2254101" y="2031326"/>
              <a:ext cx="764481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774B78E-DDE0-1638-9A72-6D84368DE431}"/>
                </a:ext>
              </a:extLst>
            </p:cNvPr>
            <p:cNvSpPr/>
            <p:nvPr/>
          </p:nvSpPr>
          <p:spPr>
            <a:xfrm>
              <a:off x="4068566" y="4113367"/>
              <a:ext cx="1518074" cy="21205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DC675DC2-2D45-DE30-697A-AEFADB3934BB}"/>
                </a:ext>
              </a:extLst>
            </p:cNvPr>
            <p:cNvSpPr/>
            <p:nvPr/>
          </p:nvSpPr>
          <p:spPr>
            <a:xfrm flipH="1">
              <a:off x="5662778" y="3967037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A9305E4-CBA7-3E24-DC32-1557A57776AE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כמו כן, נסמן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את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documents in tabs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כדי שכל הקבצים ייפתחו בחלון אחד ולא נצטרך ללהטט בין כמה חלונות.</a:t>
            </a:r>
          </a:p>
        </p:txBody>
      </p:sp>
    </p:spTree>
    <p:extLst>
      <p:ext uri="{BB962C8B-B14F-4D97-AF65-F5344CB8AC3E}">
        <p14:creationId xmlns:p14="http://schemas.microsoft.com/office/powerpoint/2010/main" val="7995756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37D91-3020-A499-C428-C2C884989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36F45AC-4AE9-BEEB-6570-1547C1B417A5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EE84C-32FC-9553-1ABC-8ECC7E266330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נחזור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Keyboard/Mouse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0DD18F2-179D-2850-674F-2984F70C4235}"/>
              </a:ext>
            </a:extLst>
          </p:cNvPr>
          <p:cNvGrpSpPr/>
          <p:nvPr/>
        </p:nvGrpSpPr>
        <p:grpSpPr>
          <a:xfrm>
            <a:off x="1534807" y="2031326"/>
            <a:ext cx="8369481" cy="4826674"/>
            <a:chOff x="1534807" y="2031326"/>
            <a:chExt cx="8369481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93A0578-4C00-431F-1FC2-0563CA5CD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61" t="8470" r="15485" b="29988"/>
            <a:stretch/>
          </p:blipFill>
          <p:spPr>
            <a:xfrm>
              <a:off x="2239766" y="2031326"/>
              <a:ext cx="7664522" cy="4826674"/>
            </a:xfrm>
            <a:prstGeom prst="rect">
              <a:avLst/>
            </a:prstGeom>
          </p:spPr>
        </p:pic>
        <p:sp>
          <p:nvSpPr>
            <p:cNvPr id="2" name="Arrow: Right 1">
              <a:extLst>
                <a:ext uri="{FF2B5EF4-FFF2-40B4-BE49-F238E27FC236}">
                  <a16:creationId xmlns:a16="http://schemas.microsoft.com/office/drawing/2014/main" id="{3075DDF7-0380-094F-EB83-FD93E7F2DC90}"/>
                </a:ext>
              </a:extLst>
            </p:cNvPr>
            <p:cNvSpPr/>
            <p:nvPr/>
          </p:nvSpPr>
          <p:spPr>
            <a:xfrm>
              <a:off x="1534807" y="3401292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45C7A3-E5E6-118D-7128-655E2DB09C1F}"/>
                </a:ext>
              </a:extLst>
            </p:cNvPr>
            <p:cNvSpPr/>
            <p:nvPr/>
          </p:nvSpPr>
          <p:spPr>
            <a:xfrm>
              <a:off x="2506901" y="3298003"/>
              <a:ext cx="1376730" cy="76029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608569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4D1D0-A5F0-066D-261A-4E9FE2C0F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0191E33-5438-CAD3-FDA7-4A035947B3DD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BF7EC8-B189-6909-A72D-05146CC36D1C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כמובן שב-"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ירצו לוודא שאנחנו אכן מתכוונים למה שאמרנו.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Allow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ונוריד את קובץ ההתקנה.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DA389D9-B74B-6AB6-77C3-3D0B9432BED7}"/>
              </a:ext>
            </a:extLst>
          </p:cNvPr>
          <p:cNvGrpSpPr/>
          <p:nvPr/>
        </p:nvGrpSpPr>
        <p:grpSpPr>
          <a:xfrm>
            <a:off x="2255041" y="2031326"/>
            <a:ext cx="7681918" cy="4826674"/>
            <a:chOff x="2255041" y="2031326"/>
            <a:chExt cx="7681918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12DCD67-FDD3-E9CA-7A5B-76E3B00F2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86" t="24150" r="16135" b="9592"/>
            <a:stretch/>
          </p:blipFill>
          <p:spPr>
            <a:xfrm>
              <a:off x="2255041" y="2031326"/>
              <a:ext cx="7681918" cy="482667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F59FDB-750A-E9F3-3F74-C5979E2AD4D4}"/>
                </a:ext>
              </a:extLst>
            </p:cNvPr>
            <p:cNvSpPr/>
            <p:nvPr/>
          </p:nvSpPr>
          <p:spPr>
            <a:xfrm>
              <a:off x="7119990" y="4024741"/>
              <a:ext cx="493161" cy="259583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2FB94069-DA4F-DA99-33F2-EF810644E5CC}"/>
                </a:ext>
              </a:extLst>
            </p:cNvPr>
            <p:cNvSpPr/>
            <p:nvPr/>
          </p:nvSpPr>
          <p:spPr>
            <a:xfrm flipH="1">
              <a:off x="7705937" y="3931497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7473035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8B736-019D-605E-9D45-65D61F811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F2C9BB2-A7F1-FFD0-D431-CA6F02FF1CB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0DCA9B-59A2-DEFC-F447-A786F8D46B5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ושם 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בתיבה שלצד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Middle mouse button pasting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וכך נוכל להדביק ע"י לחיצה על גלגלת העכבר.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116E27-E802-2594-D87B-E8B3DB29456C}"/>
              </a:ext>
            </a:extLst>
          </p:cNvPr>
          <p:cNvGrpSpPr/>
          <p:nvPr/>
        </p:nvGrpSpPr>
        <p:grpSpPr>
          <a:xfrm>
            <a:off x="2243471" y="2031325"/>
            <a:ext cx="7684788" cy="4858083"/>
            <a:chOff x="2243471" y="2031325"/>
            <a:chExt cx="7684788" cy="485808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72C244A-5FA0-3718-B98D-5321E49D5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69" t="8529" r="15427" b="29645"/>
            <a:stretch/>
          </p:blipFill>
          <p:spPr>
            <a:xfrm>
              <a:off x="2243471" y="2031325"/>
              <a:ext cx="7684788" cy="485808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A3173D2-E000-BDE1-8DC7-7EA0ADA988D3}"/>
                </a:ext>
              </a:extLst>
            </p:cNvPr>
            <p:cNvSpPr/>
            <p:nvPr/>
          </p:nvSpPr>
          <p:spPr>
            <a:xfrm>
              <a:off x="4119937" y="3811715"/>
              <a:ext cx="1702159" cy="23630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CA897EC3-3085-60FC-273E-41B472A315CA}"/>
                </a:ext>
              </a:extLst>
            </p:cNvPr>
            <p:cNvSpPr/>
            <p:nvPr/>
          </p:nvSpPr>
          <p:spPr>
            <a:xfrm flipH="1">
              <a:off x="5892332" y="3683828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7214886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EB0E6-B382-3B77-AB49-4172DA63A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18DA655-F297-CA58-9AE2-190847610EE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7960B6-E873-BF8E-19BE-22A23F46C8FC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וכמו כן, 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בתיבה שלצד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Enable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כדי לאפשר את שינוי גודל התצוגה ע"י לחיצה על מקש ה-"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Command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וסיבוב גלגלת העכבר.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BBB1A2-C68F-5D46-23E2-164F743A50DC}"/>
              </a:ext>
            </a:extLst>
          </p:cNvPr>
          <p:cNvGrpSpPr/>
          <p:nvPr/>
        </p:nvGrpSpPr>
        <p:grpSpPr>
          <a:xfrm>
            <a:off x="2232837" y="2031326"/>
            <a:ext cx="7695421" cy="4826674"/>
            <a:chOff x="2232837" y="2031326"/>
            <a:chExt cx="7695421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70946AD-1B62-A6F4-7F3C-712980607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2" t="8589" r="15397" b="30139"/>
            <a:stretch/>
          </p:blipFill>
          <p:spPr>
            <a:xfrm>
              <a:off x="2232837" y="2031326"/>
              <a:ext cx="769542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C415056-C0A3-4006-C0C1-775835BCDD41}"/>
                </a:ext>
              </a:extLst>
            </p:cNvPr>
            <p:cNvSpPr/>
            <p:nvPr/>
          </p:nvSpPr>
          <p:spPr>
            <a:xfrm>
              <a:off x="4072270" y="4343348"/>
              <a:ext cx="1494640" cy="228652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81B873EC-E309-FE3F-7F79-69DC931CEEE5}"/>
                </a:ext>
              </a:extLst>
            </p:cNvPr>
            <p:cNvSpPr/>
            <p:nvPr/>
          </p:nvSpPr>
          <p:spPr>
            <a:xfrm flipH="1">
              <a:off x="5637146" y="4204828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3938422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51376-948B-3791-460F-A0AE6CE8B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0B0798F-2274-6152-0711-0FD096A758A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6EF774-4039-32DE-190D-1113FA9417AC}"/>
              </a:ext>
            </a:extLst>
          </p:cNvPr>
          <p:cNvGrpSpPr/>
          <p:nvPr/>
        </p:nvGrpSpPr>
        <p:grpSpPr>
          <a:xfrm>
            <a:off x="2232837" y="2031326"/>
            <a:ext cx="8571507" cy="4844384"/>
            <a:chOff x="2232837" y="2031326"/>
            <a:chExt cx="8571507" cy="484438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8D00B1D-1A3E-BC1C-FDB4-474F403F0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2" t="8589" r="15397" b="30139"/>
            <a:stretch/>
          </p:blipFill>
          <p:spPr>
            <a:xfrm>
              <a:off x="2232837" y="2031326"/>
              <a:ext cx="769542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0DFC3A6-F9EE-C4D3-2318-EA4DC5EFBABF}"/>
                </a:ext>
              </a:extLst>
            </p:cNvPr>
            <p:cNvSpPr/>
            <p:nvPr/>
          </p:nvSpPr>
          <p:spPr>
            <a:xfrm>
              <a:off x="9139842" y="6503542"/>
              <a:ext cx="651430" cy="30308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A3B43CF-898E-E5FE-47C2-ED599C6FA834}"/>
                </a:ext>
              </a:extLst>
            </p:cNvPr>
            <p:cNvSpPr/>
            <p:nvPr/>
          </p:nvSpPr>
          <p:spPr>
            <a:xfrm flipH="1">
              <a:off x="9866614" y="6393366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8B6DE6D-6094-380C-03A1-35B2E31F4DEA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ההגדרות, ובכך סיימנו את ההתאמות הנוספות. הדבר היחיד שנשאר לנו הוא לבדוק שהכול פועל כראוי.</a:t>
            </a:r>
          </a:p>
        </p:txBody>
      </p:sp>
    </p:spTree>
    <p:extLst>
      <p:ext uri="{BB962C8B-B14F-4D97-AF65-F5344CB8AC3E}">
        <p14:creationId xmlns:p14="http://schemas.microsoft.com/office/powerpoint/2010/main" val="17754172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D60F3-CB69-13F1-09AC-3F8320F7F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600E2A8-4F76-0E7C-191A-E45C4EF59E8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26CAB-53C7-796A-4724-823C268FED92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יופי, סיימנו להגדיר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ועכשיו הגיע הזמן לבדוק שהכול פועל כראוי. נוריד את הקובץ 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test.lyx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מכאן: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2"/>
              </a:rPr>
              <a:t>https://lyx.srayaa.com/install/test.lyx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ונפתח אותו (לחיצה שמאלית כפולה על הקובץ).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14EE14-412E-BF2F-F816-CC5B2DE33CE2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7404418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A14A7-C372-A045-DAC9-C462C912D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57928A2-B9F0-EE6C-4851-7024846FD1DF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CD55BB-9558-B83B-3155-E2C4B0BF6B69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נראה את הקובץ ב-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(אם נרצה נוכל לערוך אותו), כדי לבדוק שהכול פועל כראוי נלחץ על סמליל העיניים שבצד שמאל למעלה...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02D4BF-4D4F-7055-9533-15FC79FCE44B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13123594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88FAA-0A58-CE03-9CB3-80F425642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3687240-EB15-81B0-20A1-C0A0F7C3CF7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325176-B7CD-CED7-C782-46BCDABA304F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בתחתית המסך, בצד ימין, נוכל לראות ש-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התחילה לייצא את המסמך לפורמט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PDF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B4366D-5709-9354-4DCB-2A33F8E81F8A}"/>
              </a:ext>
            </a:extLst>
          </p:cNvPr>
          <p:cNvSpPr txBox="1"/>
          <p:nvPr/>
        </p:nvSpPr>
        <p:spPr>
          <a:xfrm>
            <a:off x="1249871" y="5511489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>
            <a:defPPr>
              <a:defRPr lang="he-IL"/>
            </a:defPPr>
            <a:lvl1pPr algn="r" rtl="1">
              <a:defRPr sz="2400">
                <a:solidFill>
                  <a:srgbClr val="084149"/>
                </a:solidFill>
                <a:latin typeface="Heebo" pitchFamily="2" charset="-79"/>
                <a:cs typeface="Heebo" pitchFamily="2" charset="-79"/>
              </a:defRPr>
            </a:lvl1pPr>
          </a:lstStyle>
          <a:p>
            <a:r>
              <a:rPr lang="he-IL" dirty="0"/>
              <a:t>פעולה זו עשויה לארוך כמה דקות, שכן בפעם הראשונה </a:t>
            </a:r>
            <a:r>
              <a:rPr lang="en-US" dirty="0"/>
              <a:t>LyX</a:t>
            </a:r>
            <a:r>
              <a:rPr lang="he-IL" dirty="0"/>
              <a:t> מבקשת</a:t>
            </a:r>
            <a:br>
              <a:rPr lang="en-US" dirty="0"/>
            </a:br>
            <a:r>
              <a:rPr lang="he-IL" dirty="0"/>
              <a:t>מ-</a:t>
            </a:r>
            <a:r>
              <a:rPr lang="en-US" dirty="0"/>
              <a:t>MiKTeX</a:t>
            </a:r>
            <a:r>
              <a:rPr lang="he-IL" dirty="0"/>
              <a:t> להתקין את החבילות הדרושות לה.</a:t>
            </a:r>
            <a:endParaRPr lang="en-I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E41A86-D259-1CFC-A694-395BA97EA157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0051665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79226-54BC-9F39-3D81-85DCF2180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10323F-9179-2468-D15E-2A75571BCF6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DD98D3-44DD-D5A7-B0BF-7C11B56CAF76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בסיום הייצוא ייפתח קורא ה-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PDF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המוגדר כברירת המחדל (בתמונה: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Firefox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), ויציג לנו קובץ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PDF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ובו התוכן של הקובץ 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test.lyx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60B8F7-6EDE-F49C-5897-7FB6F062D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12"/>
          <a:stretch/>
        </p:blipFill>
        <p:spPr>
          <a:xfrm>
            <a:off x="1249871" y="2031326"/>
            <a:ext cx="9686162" cy="48266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F0B436-10D5-88C6-571B-ADFCEBA8B4F9}"/>
              </a:ext>
            </a:extLst>
          </p:cNvPr>
          <p:cNvSpPr txBox="1"/>
          <p:nvPr/>
        </p:nvSpPr>
        <p:spPr>
          <a:xfrm flipH="1">
            <a:off x="8558784" y="3503236"/>
            <a:ext cx="3086210" cy="1323439"/>
          </a:xfrm>
          <a:prstGeom prst="rect">
            <a:avLst/>
          </a:prstGeom>
          <a:solidFill>
            <a:srgbClr val="CCCCCC">
              <a:alpha val="70000"/>
            </a:srgbClr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אינה שומרת את קובץ ה-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PDF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, כדי לשמור אותו נשתמש באפשרות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Save as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שבקורא ה-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PDF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828872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136D0-14F9-5139-BAA6-CA953CE8C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22D26CE-39A5-540A-AA8F-2B8D552BEF6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מה הלאה?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349461-00B8-45AD-1EFD-C37091E987B9}"/>
              </a:ext>
            </a:extLst>
          </p:cNvPr>
          <p:cNvSpPr txBox="1"/>
          <p:nvPr/>
        </p:nvSpPr>
        <p:spPr>
          <a:xfrm>
            <a:off x="1482600" y="830997"/>
            <a:ext cx="9226800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אז סיימנו להתקין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מה עכשיו?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עכשיו הגיע הזמן להכיר את </a:t>
            </a:r>
            <a:r>
              <a:rPr lang="he-IL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2"/>
              </a:rPr>
              <a:t>המדליך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!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זהו המדריך האגדי שכתב מיכאל קלי עבור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וגם המדריך הזה מבוסס עליו. קריאת </a:t>
            </a:r>
            <a:r>
              <a:rPr lang="he-IL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המדליך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וכמה שעות של שימוש בתוכנה, יביאו אתכם למצב שבו הדרך הכי יעילה לכתוב מתמטיקה תהיה ב-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אתם מוזמנים להיעזר גם באתר </a:t>
            </a:r>
            <a:r>
              <a:rPr lang="he-IL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עִבְלִיקְס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:</a:t>
            </a:r>
          </a:p>
          <a:p>
            <a:pPr algn="ctr" rtl="1"/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/>
              </a:rPr>
              <a:t>https://lyx.srayaa.com</a:t>
            </a:r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ct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ct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בהצלחה!</a:t>
            </a:r>
          </a:p>
        </p:txBody>
      </p:sp>
    </p:spTree>
    <p:extLst>
      <p:ext uri="{BB962C8B-B14F-4D97-AF65-F5344CB8AC3E}">
        <p14:creationId xmlns:p14="http://schemas.microsoft.com/office/powerpoint/2010/main" val="334953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19B7E-9AF3-C314-D318-4CC26357E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D1946E1-4A76-9A06-C5DF-214A816DA9B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7FDA97-22C2-CFDF-2403-8B943A766C17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שהקובץ ירד נלחץ עליו לחיצה כפולה ונקבל את החלון שבצילום המסך. כעת "נגרור" את סמליל הציפור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אל התיקייה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Application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D2120BE-68A7-3185-B2E5-1EEAB8DF7C69}"/>
              </a:ext>
            </a:extLst>
          </p:cNvPr>
          <p:cNvGrpSpPr/>
          <p:nvPr/>
        </p:nvGrpSpPr>
        <p:grpSpPr>
          <a:xfrm>
            <a:off x="3173579" y="2031326"/>
            <a:ext cx="5844842" cy="4299346"/>
            <a:chOff x="3173579" y="2031326"/>
            <a:chExt cx="5844842" cy="429934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971F7E0-B38D-FAE0-7D1B-915AEA91F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512" t="13333" r="49473" b="43670"/>
            <a:stretch/>
          </p:blipFill>
          <p:spPr>
            <a:xfrm>
              <a:off x="3173579" y="2031326"/>
              <a:ext cx="5844842" cy="4299346"/>
            </a:xfrm>
            <a:prstGeom prst="rect">
              <a:avLst/>
            </a:prstGeom>
          </p:spPr>
        </p:pic>
        <p:sp>
          <p:nvSpPr>
            <p:cNvPr id="10" name="Arrow: U-Turn 9">
              <a:extLst>
                <a:ext uri="{FF2B5EF4-FFF2-40B4-BE49-F238E27FC236}">
                  <a16:creationId xmlns:a16="http://schemas.microsoft.com/office/drawing/2014/main" id="{169E3BA5-265C-7EF3-4ED1-D8ADBE9012C3}"/>
                </a:ext>
              </a:extLst>
            </p:cNvPr>
            <p:cNvSpPr/>
            <p:nvPr/>
          </p:nvSpPr>
          <p:spPr>
            <a:xfrm>
              <a:off x="4506779" y="4325420"/>
              <a:ext cx="3260484" cy="1037690"/>
            </a:xfrm>
            <a:prstGeom prst="uturnArrow">
              <a:avLst>
                <a:gd name="adj1" fmla="val 23855"/>
                <a:gd name="adj2" fmla="val 25000"/>
                <a:gd name="adj3" fmla="val 40222"/>
                <a:gd name="adj4" fmla="val 50000"/>
                <a:gd name="adj5" fmla="val 100000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5580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60C6B-5C85-9731-8E13-BCE8B1552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050FF14-AAA7-D596-DFA4-0A679480BD1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2D3831-A736-85F0-CC12-1CD244E83F5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ומייד ייפתח חלון קטן: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54CCD-56B1-3786-47C9-B7D4179A38D3}"/>
              </a:ext>
            </a:extLst>
          </p:cNvPr>
          <p:cNvSpPr txBox="1"/>
          <p:nvPr/>
        </p:nvSpPr>
        <p:spPr>
          <a:xfrm>
            <a:off x="1249871" y="2776319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אך גם לאחר שהוא סיים לרוץ לא סיימנו את מלאכתנו - אם ננסה להפעיל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כעת נקבל את השגיאה הבאה: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8CFD47-6737-0C2A-EC58-DC56D7EBBC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004" t="20097" r="41069" b="55956"/>
          <a:stretch/>
        </p:blipFill>
        <p:spPr>
          <a:xfrm>
            <a:off x="4474393" y="3976648"/>
            <a:ext cx="3243212" cy="28175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E5318A-DC79-75D7-5932-2D33194CD3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719" t="29564" r="5502" b="56788"/>
          <a:stretch/>
        </p:blipFill>
        <p:spPr>
          <a:xfrm>
            <a:off x="3097209" y="1661994"/>
            <a:ext cx="5997579" cy="11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248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9BBFA-F120-C036-36A7-4056DCF6C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C4564BB-D8A9-0201-645F-9A3D7CD093E9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5C2B6-6634-0504-B7C6-501234F94D07}"/>
              </a:ext>
            </a:extLst>
          </p:cNvPr>
          <p:cNvSpPr txBox="1"/>
          <p:nvPr/>
        </p:nvSpPr>
        <p:spPr>
          <a:xfrm>
            <a:off x="6382030" y="830997"/>
            <a:ext cx="4560098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הסיבה לכך היא שנהלי האבטחה המחמירים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שוב מקשים עלינו. כדי לפתור זאת ניכנס להגדרות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Privacy &amp; Security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ובתחתית החלון נלחץ על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Anyway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(ראו צילום מסך).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FFCFFF-B22F-D5A1-E337-83A757467A9C}"/>
              </a:ext>
            </a:extLst>
          </p:cNvPr>
          <p:cNvGrpSpPr/>
          <p:nvPr/>
        </p:nvGrpSpPr>
        <p:grpSpPr>
          <a:xfrm>
            <a:off x="1249872" y="830996"/>
            <a:ext cx="6034607" cy="6027003"/>
            <a:chOff x="1249872" y="830996"/>
            <a:chExt cx="6034607" cy="602700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DC8A443-8A85-278D-F950-03BD6B72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3919" t="3895" r="37951" b="9193"/>
            <a:stretch/>
          </p:blipFill>
          <p:spPr>
            <a:xfrm>
              <a:off x="1249872" y="830996"/>
              <a:ext cx="5132158" cy="602700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B714625-965C-14F2-B547-281A0440F67C}"/>
                </a:ext>
              </a:extLst>
            </p:cNvPr>
            <p:cNvSpPr/>
            <p:nvPr/>
          </p:nvSpPr>
          <p:spPr>
            <a:xfrm>
              <a:off x="5449098" y="5484386"/>
              <a:ext cx="789116" cy="25886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BE3ED8E4-5B67-ADB5-A9AA-6D2D6DE9303A}"/>
                </a:ext>
              </a:extLst>
            </p:cNvPr>
            <p:cNvSpPr/>
            <p:nvPr/>
          </p:nvSpPr>
          <p:spPr>
            <a:xfrm flipH="1">
              <a:off x="6372095" y="5391141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249034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46A29-D7B1-51D3-2E3E-F3364F35A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BBCCCDC-FB6C-D2C6-59AF-D8B75141A34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88BF5-ECD2-5825-7C9F-962EB5CADA63}"/>
              </a:ext>
            </a:extLst>
          </p:cNvPr>
          <p:cNvSpPr txBox="1"/>
          <p:nvPr/>
        </p:nvSpPr>
        <p:spPr>
          <a:xfrm>
            <a:off x="6382030" y="830997"/>
            <a:ext cx="456009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ובחלון הקטן שנפתח נלחץ שוב על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Anyway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FA8981-9E1C-F40E-99F5-A2D20DB79217}"/>
              </a:ext>
            </a:extLst>
          </p:cNvPr>
          <p:cNvGrpSpPr/>
          <p:nvPr/>
        </p:nvGrpSpPr>
        <p:grpSpPr>
          <a:xfrm>
            <a:off x="1249871" y="830995"/>
            <a:ext cx="5767481" cy="6027005"/>
            <a:chOff x="1249871" y="830995"/>
            <a:chExt cx="5767481" cy="602700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85D57C9-0AD6-B287-9FCD-1CC40ABC2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3973" t="3906" r="37933" b="9247"/>
            <a:stretch/>
          </p:blipFill>
          <p:spPr>
            <a:xfrm>
              <a:off x="1249871" y="830995"/>
              <a:ext cx="5132158" cy="602700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382483B-5ECB-206F-900A-9E1978223D69}"/>
                </a:ext>
              </a:extLst>
            </p:cNvPr>
            <p:cNvSpPr/>
            <p:nvPr/>
          </p:nvSpPr>
          <p:spPr>
            <a:xfrm>
              <a:off x="4212404" y="3522245"/>
              <a:ext cx="1758683" cy="31001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9ECF014-1690-E4EB-385A-796E5E260B15}"/>
                </a:ext>
              </a:extLst>
            </p:cNvPr>
            <p:cNvSpPr/>
            <p:nvPr/>
          </p:nvSpPr>
          <p:spPr>
            <a:xfrm flipH="1">
              <a:off x="6104968" y="3429000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898628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01BCF-BBB5-FA21-AD7B-89E8D485F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A3819A-E92B-4EEA-C4A4-5383F8C8CFD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545407-996C-33FE-79E8-D578C2CDD67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נפתח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אם הכל פועל כשורה נראה את החלון הבא: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08BE2F-6C37-3C92-A57F-00689671C1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897" t="4045" r="23337" b="39625"/>
          <a:stretch/>
        </p:blipFill>
        <p:spPr>
          <a:xfrm>
            <a:off x="2965807" y="1661994"/>
            <a:ext cx="6260386" cy="490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41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8E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3800</TotalTime>
  <Words>1361</Words>
  <Application>Microsoft Office PowerPoint</Application>
  <PresentationFormat>Widescreen</PresentationFormat>
  <Paragraphs>198</Paragraphs>
  <Slides>47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Heebo</vt:lpstr>
      <vt:lpstr>Suez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Sraya Ansbacher</dc:creator>
  <cp:lastModifiedBy>Sraya Ansbacher</cp:lastModifiedBy>
  <cp:revision>61</cp:revision>
  <dcterms:created xsi:type="dcterms:W3CDTF">2024-10-16T09:15:49Z</dcterms:created>
  <dcterms:modified xsi:type="dcterms:W3CDTF">2025-04-02T13:56:32Z</dcterms:modified>
</cp:coreProperties>
</file>

<file path=docProps/thumbnail.jpeg>
</file>